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9"/>
  </p:notesMasterIdLst>
  <p:sldIdLst>
    <p:sldId id="256" r:id="rId2"/>
    <p:sldId id="258" r:id="rId3"/>
    <p:sldId id="260" r:id="rId4"/>
    <p:sldId id="297" r:id="rId5"/>
    <p:sldId id="296" r:id="rId6"/>
    <p:sldId id="298" r:id="rId7"/>
    <p:sldId id="299" r:id="rId8"/>
    <p:sldId id="300" r:id="rId9"/>
    <p:sldId id="301" r:id="rId10"/>
    <p:sldId id="302" r:id="rId11"/>
    <p:sldId id="303" r:id="rId12"/>
    <p:sldId id="307" r:id="rId13"/>
    <p:sldId id="305" r:id="rId14"/>
    <p:sldId id="309" r:id="rId15"/>
    <p:sldId id="308" r:id="rId16"/>
    <p:sldId id="310" r:id="rId17"/>
    <p:sldId id="275" r:id="rId18"/>
  </p:sldIdLst>
  <p:sldSz cx="9144000" cy="5143500" type="screen16x9"/>
  <p:notesSz cx="6858000" cy="9144000"/>
  <p:embeddedFontLst>
    <p:embeddedFont>
      <p:font typeface="League Spartan" panose="00000800000000000000" pitchFamily="50" charset="0"/>
      <p:bold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Sora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936AFB-4C61-4F41-B1C7-0F54571C91E9}">
  <a:tblStyle styleId="{9A936AFB-4C61-4F41-B1C7-0F54571C91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9DD450-8DC1-4A52-9C43-0D2920DBCB6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75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>
          <a:extLst>
            <a:ext uri="{FF2B5EF4-FFF2-40B4-BE49-F238E27FC236}">
              <a16:creationId xmlns:a16="http://schemas.microsoft.com/office/drawing/2014/main" id="{C8493CAE-2350-A07D-AF7B-E45A62008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>
            <a:extLst>
              <a:ext uri="{FF2B5EF4-FFF2-40B4-BE49-F238E27FC236}">
                <a16:creationId xmlns:a16="http://schemas.microsoft.com/office/drawing/2014/main" id="{4F45E1C1-8567-5C4B-DC3D-9136BBF620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>
            <a:extLst>
              <a:ext uri="{FF2B5EF4-FFF2-40B4-BE49-F238E27FC236}">
                <a16:creationId xmlns:a16="http://schemas.microsoft.com/office/drawing/2014/main" id="{01372A3F-4CAF-3752-C503-47AD396DD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522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>
          <a:extLst>
            <a:ext uri="{FF2B5EF4-FFF2-40B4-BE49-F238E27FC236}">
              <a16:creationId xmlns:a16="http://schemas.microsoft.com/office/drawing/2014/main" id="{855FB970-D3C0-495C-0045-2A472099C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>
            <a:extLst>
              <a:ext uri="{FF2B5EF4-FFF2-40B4-BE49-F238E27FC236}">
                <a16:creationId xmlns:a16="http://schemas.microsoft.com/office/drawing/2014/main" id="{48591EFF-EE2A-A2DB-C05C-13896A9C8C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>
            <a:extLst>
              <a:ext uri="{FF2B5EF4-FFF2-40B4-BE49-F238E27FC236}">
                <a16:creationId xmlns:a16="http://schemas.microsoft.com/office/drawing/2014/main" id="{5C0AFE4B-D2B7-98EF-D99D-DD3FA417D2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635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>
          <a:extLst>
            <a:ext uri="{FF2B5EF4-FFF2-40B4-BE49-F238E27FC236}">
              <a16:creationId xmlns:a16="http://schemas.microsoft.com/office/drawing/2014/main" id="{82016EFA-5156-5CE5-4C54-9F5A92E90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>
            <a:extLst>
              <a:ext uri="{FF2B5EF4-FFF2-40B4-BE49-F238E27FC236}">
                <a16:creationId xmlns:a16="http://schemas.microsoft.com/office/drawing/2014/main" id="{E32BEDCF-D55B-B0EE-21D4-971E1864D9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>
            <a:extLst>
              <a:ext uri="{FF2B5EF4-FFF2-40B4-BE49-F238E27FC236}">
                <a16:creationId xmlns:a16="http://schemas.microsoft.com/office/drawing/2014/main" id="{9549B72C-D688-1A12-3E11-C3234786DB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503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>
          <a:extLst>
            <a:ext uri="{FF2B5EF4-FFF2-40B4-BE49-F238E27FC236}">
              <a16:creationId xmlns:a16="http://schemas.microsoft.com/office/drawing/2014/main" id="{26B715F9-88C4-E5C5-DE58-400EA4AC8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>
            <a:extLst>
              <a:ext uri="{FF2B5EF4-FFF2-40B4-BE49-F238E27FC236}">
                <a16:creationId xmlns:a16="http://schemas.microsoft.com/office/drawing/2014/main" id="{01B5C008-4C7C-877A-8E50-7A6EA24909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>
            <a:extLst>
              <a:ext uri="{FF2B5EF4-FFF2-40B4-BE49-F238E27FC236}">
                <a16:creationId xmlns:a16="http://schemas.microsoft.com/office/drawing/2014/main" id="{B7495563-46E5-6FAC-FDAD-AC63145733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2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>
          <a:extLst>
            <a:ext uri="{FF2B5EF4-FFF2-40B4-BE49-F238E27FC236}">
              <a16:creationId xmlns:a16="http://schemas.microsoft.com/office/drawing/2014/main" id="{B43918EE-D591-50C3-B180-E842E2403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>
            <a:extLst>
              <a:ext uri="{FF2B5EF4-FFF2-40B4-BE49-F238E27FC236}">
                <a16:creationId xmlns:a16="http://schemas.microsoft.com/office/drawing/2014/main" id="{A2A3F461-7DF5-4B66-235F-5A6DC511A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>
            <a:extLst>
              <a:ext uri="{FF2B5EF4-FFF2-40B4-BE49-F238E27FC236}">
                <a16:creationId xmlns:a16="http://schemas.microsoft.com/office/drawing/2014/main" id="{4FAE9F6A-87C5-2BF6-1A59-E0A82B0F5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803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>
            <a:spLocks noGrp="1"/>
          </p:cNvSpPr>
          <p:nvPr>
            <p:ph type="title" hasCustomPrompt="1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3" hasCustomPrompt="1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4" hasCustomPrompt="1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5" hasCustomPrompt="1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6" hasCustomPrompt="1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8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4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" name="Google Shape;138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44" name="Google Shape;144;p13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4" r:id="rId9"/>
    <p:sldLayoutId id="2147483665" r:id="rId10"/>
    <p:sldLayoutId id="214748366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>
          <a:xfrm>
            <a:off x="667187" y="2156860"/>
            <a:ext cx="4916037" cy="2289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  <a:ea typeface="Roboto" panose="02000000000000000000" pitchFamily="2" charset="0"/>
                <a:cs typeface="Roboto" panose="02000000000000000000" pitchFamily="2" charset="0"/>
              </a:rPr>
              <a:t>ViaNova</a:t>
            </a:r>
            <a:br>
              <a:rPr lang="en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Software Project</a:t>
            </a:r>
            <a:br>
              <a:rPr lang="en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" sz="4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After </a:t>
            </a:r>
            <a:r>
              <a:rPr lang="ro-RO" sz="3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Hackathon</a:t>
            </a:r>
            <a:endParaRPr sz="4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11" name="Google Shape;711;p24"/>
          <p:cNvSpPr txBox="1">
            <a:spLocks noGrp="1"/>
          </p:cNvSpPr>
          <p:nvPr>
            <p:ph type="subTitle" idx="1"/>
          </p:nvPr>
        </p:nvSpPr>
        <p:spPr>
          <a:xfrm>
            <a:off x="6601273" y="3493214"/>
            <a:ext cx="811611" cy="394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latin typeface="League Spartan" panose="00000800000000000000" pitchFamily="50" charset="0"/>
              </a:rPr>
              <a:t>TEAM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3DC5A1F-C1C6-9FA5-C7E9-B5CCB599C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81611" y="1100454"/>
            <a:ext cx="2050937" cy="23927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BEE169-FC2E-F80E-1528-DF44570BF5B2}"/>
              </a:ext>
            </a:extLst>
          </p:cNvPr>
          <p:cNvSpPr txBox="1"/>
          <p:nvPr/>
        </p:nvSpPr>
        <p:spPr>
          <a:xfrm>
            <a:off x="490728" y="1125200"/>
            <a:ext cx="816254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SSD (Single Shot </a:t>
            </a:r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MultiBox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Detector):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SSD uses a single deep neural network for object detection, which makes it faster than traditional two-stage detectors. It detects objects at multiple scales using different feature maps.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Advantages: Offers a good balance between speed and accuracy, making it suitable for real-time applications with moderate performance needs.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RetinaNet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This model introduces the Focal Loss function, which helps focus on hard-to-detect objects and manage class imbalance during training.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Advantages: Known for its high accuracy and effectiveness in detecting small objects,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RetinaNet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is often preferred in scenarios where precision is crucial.</a:t>
            </a:r>
            <a:endParaRPr lang="ro-RO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343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>
          <a:extLst>
            <a:ext uri="{FF2B5EF4-FFF2-40B4-BE49-F238E27FC236}">
              <a16:creationId xmlns:a16="http://schemas.microsoft.com/office/drawing/2014/main" id="{2336D1B8-FC07-C1D3-B9E5-CDB971F41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>
            <a:extLst>
              <a:ext uri="{FF2B5EF4-FFF2-40B4-BE49-F238E27FC236}">
                <a16:creationId xmlns:a16="http://schemas.microsoft.com/office/drawing/2014/main" id="{46207FA4-162D-A1A0-24BB-A52D7F2B9E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47596" y="3677920"/>
            <a:ext cx="6648808" cy="9448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</a:rPr>
              <a:t>Actual Knowldege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290" name="Google Shape;1290;p28">
            <a:extLst>
              <a:ext uri="{FF2B5EF4-FFF2-40B4-BE49-F238E27FC236}">
                <a16:creationId xmlns:a16="http://schemas.microsoft.com/office/drawing/2014/main" id="{A133704C-DBCE-A407-E71D-817F7B98EA1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134638" y="2302862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8D6649-44C9-BF25-6A41-815A4E84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434" r="6817"/>
          <a:stretch/>
        </p:blipFill>
        <p:spPr>
          <a:xfrm>
            <a:off x="996592" y="624407"/>
            <a:ext cx="4104526" cy="318270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37D95D3-9F5A-B49B-397A-8506414316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662" t="7707" r="11900" b="10033"/>
          <a:stretch/>
        </p:blipFill>
        <p:spPr>
          <a:xfrm>
            <a:off x="824963" y="1088742"/>
            <a:ext cx="4368800" cy="254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98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9928C-D9CD-DFA0-41FF-936B199D1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1D17FB-FFFF-917C-265C-537BE6019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390950"/>
            <a:ext cx="7710900" cy="572700"/>
          </a:xfrm>
        </p:spPr>
        <p:txBody>
          <a:bodyPr/>
          <a:lstStyle/>
          <a:p>
            <a:pPr algn="ctr"/>
            <a:r>
              <a:rPr lang="en-US" dirty="0"/>
              <a:t>Our Team's Knowledge Base</a:t>
            </a:r>
            <a:endParaRPr 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C06FC0-F625-D101-E430-9FCEAD163E64}"/>
              </a:ext>
            </a:extLst>
          </p:cNvPr>
          <p:cNvSpPr txBox="1"/>
          <p:nvPr/>
        </p:nvSpPr>
        <p:spPr>
          <a:xfrm>
            <a:off x="532563" y="1011208"/>
            <a:ext cx="806380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Python Development: Experience working with Python in Linux, Windows, and Raspberry Pi (RPI) environments.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 Implementation: Hands-on experience with object detection in both embedded systems and local applications.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Technical Knowledge of Object Detection: Understanding of the technical aspects related to object detection including reading white papers or published articles.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Soldering and Electronics: Knowledge of soldering and electronic hardware for development of small scale examples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C++ and C# Development: Familiar with C++ and C# for extending software capabilities, necessary for transitioning applications from Python to other programming environments (if required).</a:t>
            </a:r>
            <a:endParaRPr lang="ro-RO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740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>
          <a:extLst>
            <a:ext uri="{FF2B5EF4-FFF2-40B4-BE49-F238E27FC236}">
              <a16:creationId xmlns:a16="http://schemas.microsoft.com/office/drawing/2014/main" id="{30E0F5CE-6430-96E4-A22B-418336523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>
            <a:extLst>
              <a:ext uri="{FF2B5EF4-FFF2-40B4-BE49-F238E27FC236}">
                <a16:creationId xmlns:a16="http://schemas.microsoft.com/office/drawing/2014/main" id="{29CC5FBB-994A-2808-8930-59E4DAF143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47596" y="3677920"/>
            <a:ext cx="6648808" cy="9448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ague Spartan" panose="00000800000000000000" pitchFamily="50" charset="0"/>
              </a:rPr>
              <a:t>After </a:t>
            </a:r>
            <a:r>
              <a:rPr lang="ro-RO" dirty="0">
                <a:latin typeface="League Spartan" panose="00000800000000000000" pitchFamily="50" charset="0"/>
              </a:rPr>
              <a:t>Hackathon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290" name="Google Shape;1290;p28">
            <a:extLst>
              <a:ext uri="{FF2B5EF4-FFF2-40B4-BE49-F238E27FC236}">
                <a16:creationId xmlns:a16="http://schemas.microsoft.com/office/drawing/2014/main" id="{EFA1D4AA-1A41-46E4-2D6F-67C920285E1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134638" y="2302862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C7A0E6-7364-B881-460A-72876E1797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62" t="7707" r="11900" b="10033"/>
          <a:stretch/>
        </p:blipFill>
        <p:spPr>
          <a:xfrm rot="10800000">
            <a:off x="970280" y="1088742"/>
            <a:ext cx="4368800" cy="254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39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1052C-2465-811D-28A5-53883276D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C94103-4E7A-80CC-C047-B90D144C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390950"/>
            <a:ext cx="7710900" cy="572700"/>
          </a:xfrm>
        </p:spPr>
        <p:txBody>
          <a:bodyPr/>
          <a:lstStyle/>
          <a:p>
            <a:pPr algn="ctr"/>
            <a:r>
              <a:rPr lang="en-US" dirty="0"/>
              <a:t>What we wanted to do</a:t>
            </a:r>
            <a:endParaRPr 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0B213-BCC9-1A49-F850-A67AC49F5B61}"/>
              </a:ext>
            </a:extLst>
          </p:cNvPr>
          <p:cNvSpPr txBox="1"/>
          <p:nvPr/>
        </p:nvSpPr>
        <p:spPr>
          <a:xfrm>
            <a:off x="716550" y="963650"/>
            <a:ext cx="77109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a Object Detection algorithm on RPI SoC + RPI AI kit with RPI camera to “emulate” a intelligent camera with AI capabilities.</a:t>
            </a: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Integrating any cloud capabilities to send data from RPI to a storage so we can process the data.</a:t>
            </a: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Try to understand more needs &amp; requirements when looking to develop a traffic surveillance software.</a:t>
            </a: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Task given at hackathon:</a:t>
            </a:r>
          </a:p>
          <a:p>
            <a:b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 a display of daily statistics on specific hours of a day &amp; median speed with number of cars + bikes and traffic direction but also do a forecast of future days traffic status.</a:t>
            </a:r>
          </a:p>
        </p:txBody>
      </p:sp>
    </p:spTree>
    <p:extLst>
      <p:ext uri="{BB962C8B-B14F-4D97-AF65-F5344CB8AC3E}">
        <p14:creationId xmlns:p14="http://schemas.microsoft.com/office/powerpoint/2010/main" val="869662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45A11-CB44-5409-E679-C3CC0B86C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94A4A2-D516-2A4E-D0B5-CF566CD7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390950"/>
            <a:ext cx="7710900" cy="572700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  <a:endParaRPr lang="ro-RO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59B9FF-2F04-B701-5320-42FCE4115A72}"/>
              </a:ext>
            </a:extLst>
          </p:cNvPr>
          <p:cNvSpPr txBox="1"/>
          <p:nvPr/>
        </p:nvSpPr>
        <p:spPr>
          <a:xfrm>
            <a:off x="527538" y="1084444"/>
            <a:ext cx="808892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We used a YOLOv8 Object Detection algorithm on RPI SoC + </a:t>
            </a:r>
            <a:r>
              <a:rPr lang="en-US" sz="1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HAILO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RPI AI kit with RPI camera to “</a:t>
            </a:r>
            <a:r>
              <a:rPr lang="en-US" sz="1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emulate</a:t>
            </a:r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” a intelligent camera with AI capabilities.</a:t>
            </a:r>
          </a:p>
          <a:p>
            <a:endParaRPr lang="en-US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We manage to integrate cloud capabilities by sending data from RPI to a storage (each 1 minute the detection run, with the data collected by that time) in a .JSON format so we can process the data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we used blob storage and uploaded all to a container storage in Azure.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To process and have any analysis on the given data we’ve used the features offered by Azure Data Explorer           + its c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luster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endParaRPr lang="en-US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Try to understand more needs &amp; requirements when looking to develop a traffic surveillance software.</a:t>
            </a:r>
          </a:p>
          <a:p>
            <a:pPr marL="285750" indent="-285750">
              <a:buFontTx/>
              <a:buChar char="-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In terms of hackathon task we managed to get to the point to used the data we extracted from each run but only to develop a visualization of some process that run but they are more technical and related to how the algorithm performed and what objects appeared on that run.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A3B3CD8-61AA-7113-0ED2-F83EDDFBE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61116" y="2136374"/>
            <a:ext cx="380111" cy="380111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B0AB252-2A77-D81F-40EF-5B141BD33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5875" y="2854159"/>
            <a:ext cx="337562" cy="33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738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>
          <a:extLst>
            <a:ext uri="{FF2B5EF4-FFF2-40B4-BE49-F238E27FC236}">
              <a16:creationId xmlns:a16="http://schemas.microsoft.com/office/drawing/2014/main" id="{C32783B8-E955-7964-304E-0BD79AB11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>
            <a:extLst>
              <a:ext uri="{FF2B5EF4-FFF2-40B4-BE49-F238E27FC236}">
                <a16:creationId xmlns:a16="http://schemas.microsoft.com/office/drawing/2014/main" id="{66F7DA40-C89F-A63C-7683-7C5616DFA3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47596" y="3677920"/>
            <a:ext cx="6648808" cy="9448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ague Spartan" panose="00000800000000000000" pitchFamily="50" charset="0"/>
              </a:rPr>
              <a:t>Demo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290" name="Google Shape;1290;p28">
            <a:extLst>
              <a:ext uri="{FF2B5EF4-FFF2-40B4-BE49-F238E27FC236}">
                <a16:creationId xmlns:a16="http://schemas.microsoft.com/office/drawing/2014/main" id="{A2E7A17E-D819-4484-A993-C8036F3ECDB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134638" y="2302862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37835-E169-5242-E774-B635231137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62" t="7707" r="11900" b="10033"/>
          <a:stretch/>
        </p:blipFill>
        <p:spPr>
          <a:xfrm rot="4477569">
            <a:off x="583180" y="1455480"/>
            <a:ext cx="1798178" cy="104565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32E21CF4-DEF3-E309-0C4A-93FCE8A74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7596" y="1214371"/>
            <a:ext cx="2050937" cy="23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02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43"/>
          <p:cNvSpPr txBox="1">
            <a:spLocks noGrp="1"/>
          </p:cNvSpPr>
          <p:nvPr>
            <p:ph type="title"/>
          </p:nvPr>
        </p:nvSpPr>
        <p:spPr>
          <a:xfrm>
            <a:off x="2956560" y="1441724"/>
            <a:ext cx="5633720" cy="2234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Thank you for your time !</a:t>
            </a:r>
            <a:endParaRPr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359AA754-9CCB-78D4-2906-090C6096A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517" y="1441724"/>
            <a:ext cx="1701814" cy="19854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26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</a:rPr>
              <a:t>Table of Contents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072" name="Google Shape;1072;p26"/>
          <p:cNvSpPr txBox="1">
            <a:spLocks noGrp="1"/>
          </p:cNvSpPr>
          <p:nvPr>
            <p:ph type="title"/>
          </p:nvPr>
        </p:nvSpPr>
        <p:spPr>
          <a:xfrm>
            <a:off x="1896389" y="1430253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ra" panose="020B0604020202020204" charset="0"/>
                <a:cs typeface="Sora" panose="020B0604020202020204" charset="0"/>
              </a:rPr>
              <a:t>01</a:t>
            </a:r>
            <a:endParaRPr dirty="0"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1073" name="Google Shape;1073;p26"/>
          <p:cNvSpPr txBox="1">
            <a:spLocks noGrp="1"/>
          </p:cNvSpPr>
          <p:nvPr>
            <p:ph type="title" idx="2"/>
          </p:nvPr>
        </p:nvSpPr>
        <p:spPr>
          <a:xfrm>
            <a:off x="1896389" y="3060439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 panose="020B0604020202020204" charset="0"/>
                <a:cs typeface="Sora" panose="020B0604020202020204" charset="0"/>
              </a:rPr>
              <a:t>04</a:t>
            </a:r>
            <a:endParaRPr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1074" name="Google Shape;1074;p26"/>
          <p:cNvSpPr txBox="1">
            <a:spLocks noGrp="1"/>
          </p:cNvSpPr>
          <p:nvPr>
            <p:ph type="title" idx="3"/>
          </p:nvPr>
        </p:nvSpPr>
        <p:spPr>
          <a:xfrm>
            <a:off x="3885567" y="1430253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ra" panose="020B0604020202020204" charset="0"/>
                <a:cs typeface="Sora" panose="020B0604020202020204" charset="0"/>
              </a:rPr>
              <a:t>02</a:t>
            </a:r>
            <a:endParaRPr dirty="0"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1075" name="Google Shape;1075;p26"/>
          <p:cNvSpPr txBox="1">
            <a:spLocks noGrp="1"/>
          </p:cNvSpPr>
          <p:nvPr>
            <p:ph type="title" idx="4"/>
          </p:nvPr>
        </p:nvSpPr>
        <p:spPr>
          <a:xfrm>
            <a:off x="3885567" y="3060439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ra" panose="020B0604020202020204" charset="0"/>
                <a:cs typeface="Sora" panose="020B0604020202020204" charset="0"/>
              </a:rPr>
              <a:t>05</a:t>
            </a:r>
            <a:endParaRPr dirty="0"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1076" name="Google Shape;1076;p26"/>
          <p:cNvSpPr txBox="1">
            <a:spLocks noGrp="1"/>
          </p:cNvSpPr>
          <p:nvPr>
            <p:ph type="title" idx="5"/>
          </p:nvPr>
        </p:nvSpPr>
        <p:spPr>
          <a:xfrm>
            <a:off x="5874744" y="1430253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 panose="020B0604020202020204" charset="0"/>
                <a:cs typeface="Sora" panose="020B0604020202020204" charset="0"/>
              </a:rPr>
              <a:t>03</a:t>
            </a:r>
            <a:endParaRPr>
              <a:latin typeface="Sora" panose="020B0604020202020204" charset="0"/>
              <a:cs typeface="Sora" panose="020B0604020202020204" charset="0"/>
            </a:endParaRPr>
          </a:p>
        </p:txBody>
      </p:sp>
      <p:sp>
        <p:nvSpPr>
          <p:cNvPr id="1078" name="Google Shape;1078;p26"/>
          <p:cNvSpPr txBox="1">
            <a:spLocks noGrp="1"/>
          </p:cNvSpPr>
          <p:nvPr>
            <p:ph type="subTitle" idx="1"/>
          </p:nvPr>
        </p:nvSpPr>
        <p:spPr>
          <a:xfrm>
            <a:off x="1896389" y="1877846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ague Spartan" panose="00000800000000000000" pitchFamily="50" charset="0"/>
              </a:rPr>
              <a:t>Idea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079" name="Google Shape;1079;p26"/>
          <p:cNvSpPr txBox="1">
            <a:spLocks noGrp="1"/>
          </p:cNvSpPr>
          <p:nvPr>
            <p:ph type="subTitle" idx="7"/>
          </p:nvPr>
        </p:nvSpPr>
        <p:spPr>
          <a:xfrm>
            <a:off x="3885567" y="1877846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</a:rPr>
              <a:t>Object Detection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080" name="Google Shape;1080;p26"/>
          <p:cNvSpPr txBox="1">
            <a:spLocks noGrp="1"/>
          </p:cNvSpPr>
          <p:nvPr>
            <p:ph type="subTitle" idx="8"/>
          </p:nvPr>
        </p:nvSpPr>
        <p:spPr>
          <a:xfrm>
            <a:off x="5874744" y="1877846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ague Spartan" panose="00000800000000000000" pitchFamily="50" charset="0"/>
              </a:rPr>
              <a:t>Use of AI Models</a:t>
            </a:r>
          </a:p>
        </p:txBody>
      </p:sp>
      <p:sp>
        <p:nvSpPr>
          <p:cNvPr id="1081" name="Google Shape;1081;p26"/>
          <p:cNvSpPr txBox="1">
            <a:spLocks noGrp="1"/>
          </p:cNvSpPr>
          <p:nvPr>
            <p:ph type="subTitle" idx="9"/>
          </p:nvPr>
        </p:nvSpPr>
        <p:spPr>
          <a:xfrm>
            <a:off x="1896389" y="3507999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League Spartan" panose="00000800000000000000" pitchFamily="50" charset="0"/>
              </a:rPr>
              <a:t>Actual Knowledge</a:t>
            </a:r>
          </a:p>
        </p:txBody>
      </p:sp>
      <p:sp>
        <p:nvSpPr>
          <p:cNvPr id="1082" name="Google Shape;1082;p26"/>
          <p:cNvSpPr txBox="1">
            <a:spLocks noGrp="1"/>
          </p:cNvSpPr>
          <p:nvPr>
            <p:ph type="subTitle" idx="13"/>
          </p:nvPr>
        </p:nvSpPr>
        <p:spPr>
          <a:xfrm>
            <a:off x="3885567" y="3507999"/>
            <a:ext cx="2083154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ague Spartan" panose="00000800000000000000" pitchFamily="50" charset="0"/>
              </a:rPr>
              <a:t>After </a:t>
            </a:r>
            <a:r>
              <a:rPr lang="en-US" b="0" dirty="0">
                <a:latin typeface="League Spartan" panose="00000800000000000000" pitchFamily="50" charset="0"/>
              </a:rPr>
              <a:t>Hackathon</a:t>
            </a:r>
          </a:p>
        </p:txBody>
      </p:sp>
      <p:sp>
        <p:nvSpPr>
          <p:cNvPr id="2" name="Google Shape;1075;p26">
            <a:extLst>
              <a:ext uri="{FF2B5EF4-FFF2-40B4-BE49-F238E27FC236}">
                <a16:creationId xmlns:a16="http://schemas.microsoft.com/office/drawing/2014/main" id="{6E5AFB99-C6CB-5160-60F0-DFF2BDAFCF63}"/>
              </a:ext>
            </a:extLst>
          </p:cNvPr>
          <p:cNvSpPr txBox="1">
            <a:spLocks/>
          </p:cNvSpPr>
          <p:nvPr/>
        </p:nvSpPr>
        <p:spPr>
          <a:xfrm>
            <a:off x="5968721" y="3147484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" dirty="0">
                <a:latin typeface="Sora" panose="020B0604020202020204" charset="0"/>
                <a:cs typeface="Sora" panose="020B0604020202020204" charset="0"/>
              </a:rPr>
              <a:t>06</a:t>
            </a:r>
          </a:p>
        </p:txBody>
      </p:sp>
      <p:sp>
        <p:nvSpPr>
          <p:cNvPr id="3" name="Google Shape;1082;p26">
            <a:extLst>
              <a:ext uri="{FF2B5EF4-FFF2-40B4-BE49-F238E27FC236}">
                <a16:creationId xmlns:a16="http://schemas.microsoft.com/office/drawing/2014/main" id="{F68F4A3F-F210-A1C5-7269-21E813DD9E6B}"/>
              </a:ext>
            </a:extLst>
          </p:cNvPr>
          <p:cNvSpPr txBox="1">
            <a:spLocks/>
          </p:cNvSpPr>
          <p:nvPr/>
        </p:nvSpPr>
        <p:spPr>
          <a:xfrm>
            <a:off x="5968721" y="3595084"/>
            <a:ext cx="239085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pPr marL="0" indent="0"/>
            <a:r>
              <a:rPr lang="en-US" dirty="0">
                <a:latin typeface="League Spartan" panose="00000800000000000000" pitchFamily="50" charset="0"/>
              </a:rPr>
              <a:t>Demo</a:t>
            </a:r>
            <a:endParaRPr lang="en-US" b="0" dirty="0">
              <a:latin typeface="League Spartan" panose="00000800000000000000" pitchFamily="50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6513816" y="1986452"/>
            <a:ext cx="163359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</a:rPr>
              <a:t>Idea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290" name="Google Shape;1290;p28"/>
          <p:cNvSpPr txBox="1">
            <a:spLocks noGrp="1"/>
          </p:cNvSpPr>
          <p:nvPr>
            <p:ph type="title" idx="2"/>
          </p:nvPr>
        </p:nvSpPr>
        <p:spPr>
          <a:xfrm>
            <a:off x="5276118" y="2114902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93A129-CCD7-862F-9C2D-1D78F3CFFE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434" r="6817"/>
          <a:stretch/>
        </p:blipFill>
        <p:spPr>
          <a:xfrm>
            <a:off x="996592" y="944447"/>
            <a:ext cx="4104526" cy="31827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DCF2-B4EF-5A9B-B0C4-14CBB6640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  <a:endParaRPr lang="ro-RO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F02CD89-3CCF-B374-A6FD-0592E0FE2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2463" y="1030370"/>
            <a:ext cx="1919074" cy="14493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ED0CA5-973A-B618-998D-B140F3638103}"/>
              </a:ext>
            </a:extLst>
          </p:cNvPr>
          <p:cNvSpPr txBox="1"/>
          <p:nvPr/>
        </p:nvSpPr>
        <p:spPr>
          <a:xfrm>
            <a:off x="713099" y="2053606"/>
            <a:ext cx="322723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eague Spartan" panose="00000800000000000000" pitchFamily="50" charset="0"/>
                <a:ea typeface="Roboto" panose="02000000000000000000" pitchFamily="2" charset="0"/>
                <a:cs typeface="Roboto" panose="02000000000000000000" pitchFamily="2" charset="0"/>
              </a:rPr>
              <a:t>Mihai</a:t>
            </a:r>
            <a:endParaRPr lang="en-US" dirty="0">
              <a:latin typeface="League Spartan" panose="00000800000000000000" pitchFamily="50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Embedded Development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C++ &amp; C# Programming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Python Development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Applying math techniques in software development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Problem-Solving Approach: Using a logical and mathematical approach to tackle problems</a:t>
            </a:r>
            <a:endParaRPr lang="ro-RO" dirty="0">
              <a:latin typeface="Sora" panose="020B0604020202020204" charset="0"/>
              <a:ea typeface="Roboto" panose="02000000000000000000" pitchFamily="2" charset="0"/>
              <a:cs typeface="Sora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92E17-A941-02E6-77C2-EEFB0A0F785E}"/>
              </a:ext>
            </a:extLst>
          </p:cNvPr>
          <p:cNvSpPr txBox="1"/>
          <p:nvPr/>
        </p:nvSpPr>
        <p:spPr>
          <a:xfrm>
            <a:off x="5430520" y="1945883"/>
            <a:ext cx="299348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eague Spartan" panose="00000800000000000000" pitchFamily="50" charset="0"/>
                <a:ea typeface="Roboto" panose="02000000000000000000" pitchFamily="2" charset="0"/>
                <a:cs typeface="Roboto" panose="02000000000000000000" pitchFamily="2" charset="0"/>
              </a:rPr>
              <a:t>Georgian</a:t>
            </a:r>
            <a:endParaRPr lang="en-US" dirty="0">
              <a:latin typeface="Sora" panose="020B0604020202020204" charset="0"/>
              <a:ea typeface="Roboto" panose="02000000000000000000" pitchFamily="2" charset="0"/>
              <a:cs typeface="Sora" panose="020B0604020202020204" charset="0"/>
            </a:endParaRP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C# Programming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.NET Stack Knowledge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Azure Cloud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Web Development Experience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Python Development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Object Detection Know-How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Generative AI Know-How</a:t>
            </a:r>
          </a:p>
          <a:p>
            <a:pPr algn="ctr"/>
            <a:r>
              <a:rPr lang="en-US" dirty="0">
                <a:latin typeface="Sora" panose="020B0604020202020204" charset="0"/>
                <a:ea typeface="Roboto" panose="02000000000000000000" pitchFamily="2" charset="0"/>
                <a:cs typeface="Sora" panose="020B0604020202020204" charset="0"/>
              </a:rPr>
              <a:t>Collaborative &amp; Reflective Thinking on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4211342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8290C1-DABA-AFF4-9620-46CAAD462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  <a:endParaRPr 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8FA2A8-A58F-F351-EB2E-EEAD5364FF14}"/>
              </a:ext>
            </a:extLst>
          </p:cNvPr>
          <p:cNvSpPr txBox="1"/>
          <p:nvPr/>
        </p:nvSpPr>
        <p:spPr>
          <a:xfrm>
            <a:off x="797056" y="1314948"/>
            <a:ext cx="777672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"Via Nova"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aims to be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 traffic management project aimed at developing a modern solution using object detection technology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tracking and traffic understanding.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goal is to create a system that monitors and controls traffic more effectively by identifying vehicles, pedestrians, and traffic signals in real-time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but also</a:t>
            </a:r>
            <a:r>
              <a:rPr lang="en-US" dirty="0"/>
              <a:t> introduces quick-time events to rapidly address traffic bottlenecks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utilizing algorithms such as YOLO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MobileNet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Via Nova will help improve traffic flow and reduce congestion. </a:t>
            </a:r>
          </a:p>
          <a:p>
            <a:endParaRPr lang="ro-RO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project is in its early stages but is focused on building a reliable and adaptable system that can enhance traffic management through the use of advanced detection techniques. Via Nova seeks to offer a practical and efficient approach to improving transportation systems.</a:t>
            </a:r>
          </a:p>
        </p:txBody>
      </p:sp>
    </p:spTree>
    <p:extLst>
      <p:ext uri="{BB962C8B-B14F-4D97-AF65-F5344CB8AC3E}">
        <p14:creationId xmlns:p14="http://schemas.microsoft.com/office/powerpoint/2010/main" val="3046559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>
          <a:extLst>
            <a:ext uri="{FF2B5EF4-FFF2-40B4-BE49-F238E27FC236}">
              <a16:creationId xmlns:a16="http://schemas.microsoft.com/office/drawing/2014/main" id="{0B49190C-278B-2296-6CB5-A225D3272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>
            <a:extLst>
              <a:ext uri="{FF2B5EF4-FFF2-40B4-BE49-F238E27FC236}">
                <a16:creationId xmlns:a16="http://schemas.microsoft.com/office/drawing/2014/main" id="{CC056318-1324-8379-F911-F288860146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6482" y="657890"/>
            <a:ext cx="5822022" cy="89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Detection</a:t>
            </a:r>
            <a:endParaRPr dirty="0"/>
          </a:p>
        </p:txBody>
      </p:sp>
      <p:sp>
        <p:nvSpPr>
          <p:cNvPr id="1290" name="Google Shape;1290;p28">
            <a:extLst>
              <a:ext uri="{FF2B5EF4-FFF2-40B4-BE49-F238E27FC236}">
                <a16:creationId xmlns:a16="http://schemas.microsoft.com/office/drawing/2014/main" id="{CD9BF83A-715D-1599-AE85-6AB01CB02D2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15144" y="807287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5C1EFBC-600A-AFE0-9DBC-7828A5BB2E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o-R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99F7C1-D7B2-1CE7-AAFB-D9D4B87A4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520" y="1742558"/>
            <a:ext cx="4618685" cy="2598361"/>
          </a:xfrm>
          <a:prstGeom prst="rect">
            <a:avLst/>
          </a:prstGeom>
          <a:ln w="57150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3945035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AD4C2A-FFA7-EF76-A666-22769C4F0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Object Detection</a:t>
            </a:r>
            <a:endParaRPr 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4021E-6807-85E6-9160-8579883BD302}"/>
              </a:ext>
            </a:extLst>
          </p:cNvPr>
          <p:cNvSpPr txBox="1"/>
          <p:nvPr/>
        </p:nvSpPr>
        <p:spPr>
          <a:xfrm>
            <a:off x="653143" y="1595887"/>
            <a:ext cx="783771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Object detection is a method that uses neural networks to identify and locate objects in images. This technique is widely used in various fields, such as medical imaging and self-driving cars.</a:t>
            </a:r>
          </a:p>
          <a:p>
            <a:endParaRPr lang="ro-RO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At its core, object detection is about teaching computers to recognize objects in digital images, similar to how humans see and interpret the world. It involves two main tasks: object localization, where the computer draws a box around the detected object to show its location, and object classification, where it identifies the type or category of the object.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o-RO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combining these tasks, object detection can both find and classify objects within an image at the same time.</a:t>
            </a:r>
          </a:p>
        </p:txBody>
      </p:sp>
    </p:spTree>
    <p:extLst>
      <p:ext uri="{BB962C8B-B14F-4D97-AF65-F5344CB8AC3E}">
        <p14:creationId xmlns:p14="http://schemas.microsoft.com/office/powerpoint/2010/main" val="3419928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>
          <a:extLst>
            <a:ext uri="{FF2B5EF4-FFF2-40B4-BE49-F238E27FC236}">
              <a16:creationId xmlns:a16="http://schemas.microsoft.com/office/drawing/2014/main" id="{7BBFB2D5-F062-2EC9-0EB8-8A16FC691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>
            <a:extLst>
              <a:ext uri="{FF2B5EF4-FFF2-40B4-BE49-F238E27FC236}">
                <a16:creationId xmlns:a16="http://schemas.microsoft.com/office/drawing/2014/main" id="{30AE9BB7-EED1-878A-4CE0-5D8C1F6331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844" y="3741696"/>
            <a:ext cx="5822022" cy="89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eague Spartan" panose="00000800000000000000" pitchFamily="50" charset="0"/>
              </a:rPr>
              <a:t>Use of AI Models</a:t>
            </a:r>
            <a:endParaRPr dirty="0">
              <a:latin typeface="League Spartan" panose="00000800000000000000" pitchFamily="50" charset="0"/>
            </a:endParaRPr>
          </a:p>
        </p:txBody>
      </p:sp>
      <p:sp>
        <p:nvSpPr>
          <p:cNvPr id="1290" name="Google Shape;1290;p28">
            <a:extLst>
              <a:ext uri="{FF2B5EF4-FFF2-40B4-BE49-F238E27FC236}">
                <a16:creationId xmlns:a16="http://schemas.microsoft.com/office/drawing/2014/main" id="{B6BE503F-13AA-ABC3-CCE7-3AC2B20D9F7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546255" y="3797621"/>
            <a:ext cx="141749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AD1A2B1-2FEB-C890-FC84-54EDC248A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o-R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51C763-A35A-E4DF-74BE-B8563934D2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02505" y="689470"/>
            <a:ext cx="4538990" cy="2863382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738132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4545D9-AB76-29F4-3EE7-0937934C4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390950"/>
            <a:ext cx="7710900" cy="572700"/>
          </a:xfrm>
        </p:spPr>
        <p:txBody>
          <a:bodyPr/>
          <a:lstStyle/>
          <a:p>
            <a:pPr algn="ctr"/>
            <a:r>
              <a:rPr lang="en-US" dirty="0"/>
              <a:t>AI Models Considered for OBJ DET</a:t>
            </a:r>
            <a:endParaRPr 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C86917-4C15-3D01-07E9-9D3B93D1E9ED}"/>
              </a:ext>
            </a:extLst>
          </p:cNvPr>
          <p:cNvSpPr txBox="1"/>
          <p:nvPr/>
        </p:nvSpPr>
        <p:spPr>
          <a:xfrm>
            <a:off x="532563" y="1011208"/>
            <a:ext cx="8063802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When considering models for object detection, several architectures stand out due to their performance and versatility. Here are four prominent models: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YOLO (You Only Look Once):</a:t>
            </a:r>
          </a:p>
          <a:p>
            <a:endParaRPr lang="en-US" sz="1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YOLO is a real-time object detection system that treats detection as a single regression problem. It divides the image into a grid and predicts bounding boxes and class probabilities directly from the image.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Known for its speed and efficiency, making it suitable for real-time applications.</a:t>
            </a:r>
          </a:p>
          <a:p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Versions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The model has evolved through various versions, with YOLOv4 and YOLOv5 being popular for their accuracy and speed or even more modern approaches like YOLOv9 or v10.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Faster R-CNN (Region-based Convolutional Neural Networks):</a:t>
            </a:r>
          </a:p>
          <a:p>
            <a:endParaRPr lang="en-US" sz="1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This model combines a Region Proposal Network (RPN) with Fast R-CNN for high-quality object detection. It first generates region proposals and then classifies these proposals.</a:t>
            </a:r>
          </a:p>
          <a:p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Advantages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High accuracy in detecting objects, particularly in complex images, although it may be slower than YOLO.</a:t>
            </a:r>
            <a:endParaRPr lang="ro-RO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630867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1061</Words>
  <Application>Microsoft Office PowerPoint</Application>
  <PresentationFormat>On-screen Show (16:9)</PresentationFormat>
  <Paragraphs>109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League Spartan</vt:lpstr>
      <vt:lpstr>Open Sans</vt:lpstr>
      <vt:lpstr>Sora</vt:lpstr>
      <vt:lpstr>Roboto</vt:lpstr>
      <vt:lpstr>Arial</vt:lpstr>
      <vt:lpstr>Software Engineering Business Plan by Slidesgo</vt:lpstr>
      <vt:lpstr>ViaNova Software Project  After Hackathon</vt:lpstr>
      <vt:lpstr>Table of Contents</vt:lpstr>
      <vt:lpstr>Idea</vt:lpstr>
      <vt:lpstr>Team</vt:lpstr>
      <vt:lpstr>Idea</vt:lpstr>
      <vt:lpstr>Object Detection</vt:lpstr>
      <vt:lpstr>What is Object Detection</vt:lpstr>
      <vt:lpstr>Use of AI Models</vt:lpstr>
      <vt:lpstr>AI Models Considered for OBJ DET</vt:lpstr>
      <vt:lpstr>PowerPoint Presentation</vt:lpstr>
      <vt:lpstr>Actual Knowldege</vt:lpstr>
      <vt:lpstr>Our Team's Knowledge Base</vt:lpstr>
      <vt:lpstr>After Hackathon</vt:lpstr>
      <vt:lpstr>What we wanted to do</vt:lpstr>
      <vt:lpstr>Results</vt:lpstr>
      <vt:lpstr>Demo</vt:lpstr>
      <vt:lpstr> Thank you for your time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Zero Legion</dc:creator>
  <cp:lastModifiedBy>Zero Legion</cp:lastModifiedBy>
  <cp:revision>17</cp:revision>
  <dcterms:modified xsi:type="dcterms:W3CDTF">2024-10-25T05:58:03Z</dcterms:modified>
</cp:coreProperties>
</file>